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8" d="100"/>
          <a:sy n="58" d="100"/>
        </p:scale>
        <p:origin x="-1542" y="-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C1DCE-41FB-6940-8871-93A7F50A92B6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D1B88-0F96-6C49-A44E-DC6252125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6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9A148-F8F8-E34C-87EC-40AC88AB8E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87DF-1666-9E4D-8459-5D2F50D7384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9B22-DE7A-FC41-8A64-0E421241C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1502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NISMEC/I-STEM Talks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142989"/>
              </p:ext>
            </p:extLst>
          </p:nvPr>
        </p:nvGraphicFramePr>
        <p:xfrm>
          <a:off x="272133" y="515022"/>
          <a:ext cx="8623113" cy="6006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996"/>
                <a:gridCol w="764565"/>
                <a:gridCol w="1788304"/>
                <a:gridCol w="4813248"/>
              </a:tblGrid>
              <a:tr h="3272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Day/Time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</a:tr>
              <a:tr h="51867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Thur</a:t>
                      </a:r>
                      <a:r>
                        <a:rPr lang="en-US" sz="1800" dirty="0" smtClean="0"/>
                        <a:t>/9:30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Vannatter</a:t>
                      </a:r>
                      <a:r>
                        <a:rPr lang="en-US" sz="1800" baseline="0" dirty="0" smtClean="0"/>
                        <a:t> and Berry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Galileo and the Moons of Jupiter: A Student Investigation</a:t>
                      </a:r>
                      <a:endParaRPr lang="en-US" sz="1600" dirty="0"/>
                    </a:p>
                  </a:txBody>
                  <a:tcPr/>
                </a:tc>
              </a:tr>
              <a:tr h="57701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Thur/12:30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Berry, et. al.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Enjoy</a:t>
                      </a:r>
                      <a:r>
                        <a:rPr lang="en-US" sz="1600" baseline="0" dirty="0" smtClean="0"/>
                        <a:t> Learning with the HS Modeling Curriculum</a:t>
                      </a:r>
                      <a:endParaRPr lang="en-US" sz="1600" dirty="0"/>
                    </a:p>
                  </a:txBody>
                  <a:tcPr/>
                </a:tc>
              </a:tr>
              <a:tr h="5636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Thur/1:30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Berry, </a:t>
                      </a:r>
                      <a:r>
                        <a:rPr lang="en-US" sz="1800" dirty="0" err="1" smtClean="0"/>
                        <a:t>Mikel</a:t>
                      </a:r>
                      <a:r>
                        <a:rPr lang="en-US" sz="1800" dirty="0" smtClean="0"/>
                        <a:t>, and </a:t>
                      </a:r>
                      <a:r>
                        <a:rPr lang="en-US" sz="1800" dirty="0" err="1" smtClean="0"/>
                        <a:t>VanDyke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Teacher</a:t>
                      </a:r>
                      <a:r>
                        <a:rPr lang="en-US" sz="1600" baseline="0" dirty="0" smtClean="0"/>
                        <a:t> Developed Extensions </a:t>
                      </a:r>
                      <a:r>
                        <a:rPr lang="en-US" sz="1600" baseline="0" smtClean="0"/>
                        <a:t>for ISI, </a:t>
                      </a:r>
                      <a:r>
                        <a:rPr lang="en-US" sz="1600" baseline="0" dirty="0" smtClean="0"/>
                        <a:t>5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-8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grades.</a:t>
                      </a:r>
                      <a:endParaRPr lang="en-US" sz="1600" dirty="0"/>
                    </a:p>
                  </a:txBody>
                  <a:tcPr/>
                </a:tc>
              </a:tr>
              <a:tr h="554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Thur/2:30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Bellina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Supporting Student Scientists Writing in Their Scientist Notebook</a:t>
                      </a:r>
                      <a:endParaRPr lang="en-US" sz="1600" dirty="0"/>
                    </a:p>
                  </a:txBody>
                  <a:tcPr/>
                </a:tc>
              </a:tr>
              <a:tr h="5346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Fri/9:30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Bellina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Science Process Skills Do Middle School Children Need?</a:t>
                      </a:r>
                      <a:endParaRPr lang="en-US" sz="1600" dirty="0"/>
                    </a:p>
                  </a:txBody>
                  <a:tcPr/>
                </a:tc>
              </a:tr>
              <a:tr h="4608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Fri/12:30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Berry and Hynes-Berry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Engaging</a:t>
                      </a:r>
                      <a:r>
                        <a:rPr lang="en-US" sz="1600" baseline="0" dirty="0" smtClean="0"/>
                        <a:t> Students in Science at All Grades by “Reading an Object”</a:t>
                      </a:r>
                      <a:endParaRPr lang="en-US" sz="1600" dirty="0"/>
                    </a:p>
                  </a:txBody>
                  <a:tcPr/>
                </a:tc>
              </a:tr>
              <a:tr h="4320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Fri/12:30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Hicks, et. al.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Indiana</a:t>
                      </a:r>
                      <a:r>
                        <a:rPr lang="en-US" sz="1600" baseline="0" dirty="0" smtClean="0"/>
                        <a:t> Science Initiative: Effect on the Classroom</a:t>
                      </a:r>
                      <a:endParaRPr lang="en-US" sz="1600" dirty="0"/>
                    </a:p>
                  </a:txBody>
                  <a:tcPr/>
                </a:tc>
              </a:tr>
              <a:tr h="4101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Fri/1:30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Morris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Joys of Teaching</a:t>
                      </a:r>
                      <a:r>
                        <a:rPr lang="en-US" sz="1600" baseline="0" dirty="0" smtClean="0"/>
                        <a:t> AP Science!</a:t>
                      </a:r>
                      <a:endParaRPr lang="en-US" sz="1600" dirty="0"/>
                    </a:p>
                  </a:txBody>
                  <a:tcPr/>
                </a:tc>
              </a:tr>
              <a:tr h="4007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Fri/1:30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Hicks, et. al.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Indiana Science Initiative (ISI)</a:t>
                      </a:r>
                      <a:endParaRPr lang="en-US" sz="1600" dirty="0"/>
                    </a:p>
                  </a:txBody>
                  <a:tcPr/>
                </a:tc>
              </a:tr>
              <a:tr h="3463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Fri/2:30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Hebert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Science and Stories: Connecting Literature in the Lab</a:t>
                      </a:r>
                      <a:endParaRPr lang="en-US" sz="1600" dirty="0"/>
                    </a:p>
                  </a:txBody>
                  <a:tcPr/>
                </a:tc>
              </a:tr>
              <a:tr h="3767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Fri/2:30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110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Eltz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Next</a:t>
                      </a:r>
                      <a:r>
                        <a:rPr lang="en-US" sz="1600" baseline="0" dirty="0" smtClean="0"/>
                        <a:t> Generation Science Standards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156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NISMEC/I-STEM Talks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NISMEC/I-STEM Talks</dc:title>
  <dc:creator>Joseph  Bellina</dc:creator>
  <cp:lastModifiedBy>Gordon</cp:lastModifiedBy>
  <cp:revision>12</cp:revision>
  <dcterms:created xsi:type="dcterms:W3CDTF">2013-01-31T15:33:35Z</dcterms:created>
  <dcterms:modified xsi:type="dcterms:W3CDTF">2013-02-06T11:36:57Z</dcterms:modified>
</cp:coreProperties>
</file>